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2"/>
  </p:notesMasterIdLst>
  <p:sldIdLst>
    <p:sldId id="257" r:id="rId2"/>
    <p:sldId id="532" r:id="rId3"/>
    <p:sldId id="533" r:id="rId4"/>
    <p:sldId id="534" r:id="rId5"/>
    <p:sldId id="535" r:id="rId6"/>
    <p:sldId id="538" r:id="rId7"/>
    <p:sldId id="540" r:id="rId8"/>
    <p:sldId id="541" r:id="rId9"/>
    <p:sldId id="542" r:id="rId10"/>
    <p:sldId id="543" r:id="rId11"/>
    <p:sldId id="544" r:id="rId12"/>
    <p:sldId id="550" r:id="rId13"/>
    <p:sldId id="551" r:id="rId14"/>
    <p:sldId id="549" r:id="rId15"/>
    <p:sldId id="537" r:id="rId16"/>
    <p:sldId id="518" r:id="rId17"/>
    <p:sldId id="519" r:id="rId18"/>
    <p:sldId id="520" r:id="rId19"/>
    <p:sldId id="521" r:id="rId20"/>
    <p:sldId id="522" r:id="rId21"/>
    <p:sldId id="529" r:id="rId22"/>
    <p:sldId id="523" r:id="rId23"/>
    <p:sldId id="524" r:id="rId24"/>
    <p:sldId id="530" r:id="rId25"/>
    <p:sldId id="531" r:id="rId26"/>
    <p:sldId id="505" r:id="rId27"/>
    <p:sldId id="507" r:id="rId28"/>
    <p:sldId id="443" r:id="rId29"/>
    <p:sldId id="442" r:id="rId30"/>
    <p:sldId id="509" r:id="rId31"/>
    <p:sldId id="510" r:id="rId32"/>
    <p:sldId id="512" r:id="rId33"/>
    <p:sldId id="513" r:id="rId34"/>
    <p:sldId id="517" r:id="rId35"/>
    <p:sldId id="514" r:id="rId36"/>
    <p:sldId id="515" r:id="rId37"/>
    <p:sldId id="516" r:id="rId38"/>
    <p:sldId id="511" r:id="rId39"/>
    <p:sldId id="552" r:id="rId40"/>
    <p:sldId id="525" r:id="rId41"/>
    <p:sldId id="526" r:id="rId42"/>
    <p:sldId id="527" r:id="rId43"/>
    <p:sldId id="528" r:id="rId44"/>
    <p:sldId id="554" r:id="rId45"/>
    <p:sldId id="555" r:id="rId46"/>
    <p:sldId id="545" r:id="rId47"/>
    <p:sldId id="546" r:id="rId48"/>
    <p:sldId id="547" r:id="rId49"/>
    <p:sldId id="548" r:id="rId50"/>
    <p:sldId id="42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23"/>
    <a:srgbClr val="F9A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344C-6C71-4015-8C59-19C705DD3D4F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B02D-6A57-442E-B82B-12777F366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4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B02D-6A57-442E-B82B-12777F3664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1DE943-1CC8-43F1-AAE2-42161F7CB73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6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0070C0"/>
          </a:solidFill>
          <a:ln w="19050" cap="sq" cmpd="sng" algn="ctr">
            <a:solidFill>
              <a:srgbClr val="00B0F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248400"/>
            <a:ext cx="8001000" cy="5334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248400"/>
            <a:ext cx="8001000" cy="5334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248400"/>
            <a:ext cx="8001000" cy="5334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248400"/>
            <a:ext cx="8001000" cy="5334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30F6F8-2917-4B97-A4CB-F8F6A16A73A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FEB605-3533-4AD9-8903-0E6C6B93E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73" r:id="rId12"/>
    <p:sldLayoutId id="2147483875" r:id="rId13"/>
    <p:sldLayoutId id="2147483882" r:id="rId14"/>
    <p:sldLayoutId id="2147483883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cook@501ci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Online Testing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76400" y="6324600"/>
            <a:ext cx="73152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4876800"/>
            <a:ext cx="4140200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01588"/>
            <a:ext cx="3124200" cy="1470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5612035"/>
            <a:ext cx="8305801" cy="941165"/>
          </a:xfrm>
          <a:prstGeom prst="rect">
            <a:avLst/>
          </a:prstGeom>
        </p:spPr>
        <p:txBody>
          <a:bodyPr bIns="91440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Click in the top right corner to access the </a:t>
            </a:r>
          </a:p>
          <a:p>
            <a:r>
              <a:rPr lang="en-US" sz="3400" dirty="0" smtClean="0">
                <a:solidFill>
                  <a:srgbClr val="0070C0"/>
                </a:solidFill>
              </a:rPr>
              <a:t>		            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>
                <a:solidFill>
                  <a:srgbClr val="0070C0"/>
                </a:solidFill>
              </a:rPr>
              <a:t> Exam Administration Handbook</a:t>
            </a:r>
          </a:p>
          <a:p>
            <a:pPr algn="r"/>
            <a:r>
              <a:rPr lang="en-US" sz="3400" dirty="0" smtClean="0"/>
              <a:t>at any time</a:t>
            </a:r>
            <a:endParaRPr lang="en-US" sz="34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4700113" cy="37004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419600" y="685800"/>
            <a:ext cx="261079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114800" y="5612035"/>
            <a:ext cx="4648201" cy="941165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Complete the </a:t>
            </a:r>
            <a:r>
              <a:rPr lang="en-US" sz="3400" dirty="0">
                <a:solidFill>
                  <a:srgbClr val="0070C0"/>
                </a:solidFill>
              </a:rPr>
              <a:t>P</a:t>
            </a:r>
            <a:r>
              <a:rPr lang="en-US" sz="3400" dirty="0" smtClean="0">
                <a:solidFill>
                  <a:srgbClr val="0070C0"/>
                </a:solidFill>
              </a:rPr>
              <a:t>ost Test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5943600" cy="47121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828800" y="3886200"/>
            <a:ext cx="261079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5612035"/>
            <a:ext cx="8153401" cy="941165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You must pass the </a:t>
            </a:r>
            <a:r>
              <a:rPr lang="en-US" sz="3400" dirty="0">
                <a:solidFill>
                  <a:srgbClr val="0070C0"/>
                </a:solidFill>
              </a:rPr>
              <a:t>P</a:t>
            </a:r>
            <a:r>
              <a:rPr lang="en-US" sz="3400" dirty="0" smtClean="0">
                <a:solidFill>
                  <a:srgbClr val="0070C0"/>
                </a:solidFill>
              </a:rPr>
              <a:t>ost Test. </a:t>
            </a:r>
            <a:r>
              <a:rPr lang="en-US" sz="3400" dirty="0" smtClean="0"/>
              <a:t>Retesting is acceptable if necessary. When finished, close the window.</a:t>
            </a:r>
            <a:endParaRPr lang="en-US" sz="34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81001"/>
            <a:ext cx="5934075" cy="4885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705600" y="457200"/>
            <a:ext cx="2019783" cy="4352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5612035"/>
            <a:ext cx="8153401" cy="941165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Complete </a:t>
            </a:r>
            <a:r>
              <a:rPr lang="en-US" sz="3400" dirty="0" smtClean="0">
                <a:solidFill>
                  <a:srgbClr val="0070C0"/>
                </a:solidFill>
              </a:rPr>
              <a:t>Step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6679421" cy="4876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38200" y="2895600"/>
            <a:ext cx="1447801" cy="1391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638800" y="152401"/>
            <a:ext cx="3124201" cy="5423931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Be sure the appropriate </a:t>
            </a:r>
            <a:r>
              <a:rPr lang="en-US" sz="3400" dirty="0" smtClean="0">
                <a:solidFill>
                  <a:srgbClr val="0070C0"/>
                </a:solidFill>
              </a:rPr>
              <a:t>Role </a:t>
            </a:r>
            <a:r>
              <a:rPr lang="en-US" sz="3400" dirty="0" smtClean="0"/>
              <a:t>is selected.</a:t>
            </a:r>
          </a:p>
          <a:p>
            <a:endParaRPr lang="en-US" sz="3400" dirty="0" smtClean="0"/>
          </a:p>
          <a:p>
            <a:endParaRPr lang="en-US" sz="3400" dirty="0"/>
          </a:p>
          <a:p>
            <a:r>
              <a:rPr lang="en-US" sz="3400" dirty="0" smtClean="0"/>
              <a:t>Select </a:t>
            </a:r>
            <a:r>
              <a:rPr lang="en-US" sz="3400" dirty="0" smtClean="0">
                <a:solidFill>
                  <a:srgbClr val="0070C0"/>
                </a:solidFill>
              </a:rPr>
              <a:t>Academic</a:t>
            </a:r>
            <a:r>
              <a:rPr lang="en-US" sz="3400" dirty="0" smtClean="0"/>
              <a:t>.</a:t>
            </a:r>
          </a:p>
          <a:p>
            <a:endParaRPr lang="en-US" sz="3400" dirty="0" smtClean="0"/>
          </a:p>
          <a:p>
            <a:r>
              <a:rPr lang="en-US" sz="3400" dirty="0" smtClean="0"/>
              <a:t>Complete </a:t>
            </a:r>
            <a:r>
              <a:rPr lang="en-US" sz="3400" dirty="0" smtClean="0">
                <a:solidFill>
                  <a:srgbClr val="0070C0"/>
                </a:solidFill>
              </a:rPr>
              <a:t>Education</a:t>
            </a:r>
            <a:r>
              <a:rPr lang="en-US" sz="3400" dirty="0" smtClean="0"/>
              <a:t>.</a:t>
            </a:r>
          </a:p>
          <a:p>
            <a:endParaRPr lang="en-US" sz="3400" dirty="0" smtClean="0"/>
          </a:p>
          <a:p>
            <a:r>
              <a:rPr lang="en-US" sz="3400" dirty="0" smtClean="0"/>
              <a:t>Click </a:t>
            </a:r>
            <a:r>
              <a:rPr lang="en-US" sz="3400" dirty="0" smtClean="0">
                <a:solidFill>
                  <a:srgbClr val="0070C0"/>
                </a:solidFill>
              </a:rPr>
              <a:t>Submit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4114800" cy="558387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533400"/>
            <a:ext cx="2667000" cy="228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33600" y="1752600"/>
            <a:ext cx="3505200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28800" y="3505200"/>
            <a:ext cx="3810000" cy="277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95800" y="5257800"/>
            <a:ext cx="1143000" cy="318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Scheduling a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>
                <a:solidFill>
                  <a:srgbClr val="0070C0"/>
                </a:solidFill>
              </a:rPr>
              <a:t> Online Exam</a:t>
            </a:r>
            <a:endParaRPr lang="en-US" sz="3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5469404"/>
            <a:ext cx="8915400" cy="900745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Open an internet browser and go to </a:t>
            </a:r>
            <a:r>
              <a:rPr lang="en-US" sz="3400" dirty="0" smtClean="0">
                <a:solidFill>
                  <a:srgbClr val="0070C0"/>
                </a:solidFill>
              </a:rPr>
              <a:t>ServSafe.com</a:t>
            </a:r>
          </a:p>
          <a:p>
            <a:r>
              <a:rPr lang="en-US" sz="3400" dirty="0" smtClean="0"/>
              <a:t>Click on </a:t>
            </a:r>
            <a:r>
              <a:rPr lang="en-US" sz="3400" dirty="0" smtClean="0">
                <a:solidFill>
                  <a:srgbClr val="0070C0"/>
                </a:solidFill>
              </a:rPr>
              <a:t>Instructor/Proctor</a:t>
            </a:r>
            <a:r>
              <a:rPr lang="en-US" sz="3400" dirty="0" smtClean="0"/>
              <a:t>, then </a:t>
            </a:r>
            <a:r>
              <a:rPr lang="en-US" sz="3400" dirty="0" smtClean="0">
                <a:solidFill>
                  <a:srgbClr val="0070C0"/>
                </a:solidFill>
              </a:rPr>
              <a:t>Schedule Exam Sessions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128" t="3155" r="11539" b="55052"/>
          <a:stretch/>
        </p:blipFill>
        <p:spPr>
          <a:xfrm>
            <a:off x="1289613" y="931859"/>
            <a:ext cx="6934200" cy="4179811"/>
          </a:xfrm>
          <a:prstGeom prst="rect">
            <a:avLst/>
          </a:prstGeom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057400" y="1828800"/>
            <a:ext cx="23622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38400" y="2517194"/>
            <a:ext cx="1219200" cy="27362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04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Proctors must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log in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to schedule an online exam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66837"/>
            <a:ext cx="7096125" cy="4124325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419600" y="2667000"/>
            <a:ext cx="3429000" cy="1828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086600" cy="2924175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324600" y="3733800"/>
            <a:ext cx="1295400" cy="4095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105400"/>
            <a:ext cx="777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Choose which online exam program to administer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7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115175" cy="5838825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09800" y="6096000"/>
            <a:ext cx="914400" cy="4286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2514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Agree to exam requirements.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2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576387"/>
            <a:ext cx="7077075" cy="3705225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362200" y="3657600"/>
            <a:ext cx="1371600" cy="4286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399" y="50944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Choose the online exam version.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5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dirty="0" smtClean="0"/>
              <a:t>Registering to become a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/>
              <a:t> Online Proctor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436" t="3809" r="19999" b="50477"/>
          <a:stretch/>
        </p:blipFill>
        <p:spPr>
          <a:xfrm>
            <a:off x="1219200" y="1219200"/>
            <a:ext cx="5791200" cy="3948545"/>
          </a:xfrm>
          <a:prstGeom prst="rect">
            <a:avLst/>
          </a:prstGeom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733800" y="2318083"/>
            <a:ext cx="23622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305300" y="2820765"/>
            <a:ext cx="1219200" cy="27362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5167745"/>
            <a:ext cx="8915400" cy="1228264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Open an internet browser and go to </a:t>
            </a:r>
            <a:r>
              <a:rPr lang="en-US" sz="3400" dirty="0" smtClean="0">
                <a:solidFill>
                  <a:srgbClr val="0070C0"/>
                </a:solidFill>
              </a:rPr>
              <a:t>ServSafe.com</a:t>
            </a:r>
          </a:p>
          <a:p>
            <a:r>
              <a:rPr lang="en-US" sz="3400" dirty="0" smtClean="0"/>
              <a:t>Click on Instructors/Proctors, then Register or Renew</a:t>
            </a:r>
          </a:p>
        </p:txBody>
      </p:sp>
    </p:spTree>
    <p:extLst>
      <p:ext uri="{BB962C8B-B14F-4D97-AF65-F5344CB8AC3E}">
        <p14:creationId xmlns:p14="http://schemas.microsoft.com/office/powerpoint/2010/main" val="2454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977" r="11521" b="46597"/>
          <a:stretch/>
        </p:blipFill>
        <p:spPr>
          <a:xfrm>
            <a:off x="1447800" y="762000"/>
            <a:ext cx="6172200" cy="4719918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276600" y="3581400"/>
            <a:ext cx="914400" cy="200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962400" y="3298423"/>
            <a:ext cx="685800" cy="23764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958698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Choose an exam language for the student.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562600" cy="5963168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343400" y="4038600"/>
            <a:ext cx="2163501" cy="1379316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915215"/>
            <a:ext cx="3220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Request certificates be mailed to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Appropriate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7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562600" cy="5963168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334000" y="5486400"/>
            <a:ext cx="9144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798197" y="5791200"/>
            <a:ext cx="593203" cy="23764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209" y="4793902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Schedule date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for online exam.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638800"/>
            <a:ext cx="1913198" cy="362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47" y="762000"/>
            <a:ext cx="7105650" cy="4352925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302772" y="2717183"/>
            <a:ext cx="2317228" cy="40701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247" y="44958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Print/ retain the online Proctor Access Code for this exam.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7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09937"/>
            <a:ext cx="220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You will receive a confirmation via Email with the online Proctor Access Code for this exam.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55" y="345083"/>
            <a:ext cx="6454254" cy="5372100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346741" y="2590800"/>
            <a:ext cx="2317228" cy="33081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 dirty="0" smtClean="0"/>
              <a:t>Time to Test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/>
              <a:t>Do you have:</a:t>
            </a:r>
          </a:p>
          <a:p>
            <a:pPr lvl="1">
              <a:buClr>
                <a:srgbClr val="0070C0"/>
              </a:buClr>
              <a:defRPr/>
            </a:pPr>
            <a:r>
              <a:rPr lang="en-US" dirty="0" smtClean="0"/>
              <a:t>Your Proctor Number</a:t>
            </a:r>
          </a:p>
          <a:p>
            <a:pPr lvl="1">
              <a:buClr>
                <a:srgbClr val="0070C0"/>
              </a:buClr>
              <a:defRPr/>
            </a:pPr>
            <a:r>
              <a:rPr lang="en-US" dirty="0" smtClean="0"/>
              <a:t>The Exam Session Scheduled</a:t>
            </a:r>
          </a:p>
          <a:p>
            <a:pPr lvl="1">
              <a:buClr>
                <a:srgbClr val="0070C0"/>
              </a:buClr>
              <a:defRPr/>
            </a:pPr>
            <a:r>
              <a:rPr lang="en-US" dirty="0"/>
              <a:t> </a:t>
            </a:r>
            <a:r>
              <a:rPr lang="en-US" dirty="0" smtClean="0"/>
              <a:t>The “Proctor Access Code”</a:t>
            </a:r>
          </a:p>
          <a:p>
            <a:pPr marL="320040" lvl="1" indent="0">
              <a:buClr>
                <a:srgbClr val="0070C0"/>
              </a:buClr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Does the student have</a:t>
            </a:r>
            <a:r>
              <a:rPr lang="en-US" dirty="0"/>
              <a:t>:</a:t>
            </a:r>
          </a:p>
          <a:p>
            <a:pPr lvl="1">
              <a:buClr>
                <a:srgbClr val="0070C0"/>
              </a:buClr>
              <a:defRPr/>
            </a:pPr>
            <a:r>
              <a:rPr lang="en-US" dirty="0" smtClean="0"/>
              <a:t>ID</a:t>
            </a:r>
            <a:endParaRPr lang="en-US" dirty="0"/>
          </a:p>
          <a:p>
            <a:pPr lvl="1">
              <a:buClr>
                <a:srgbClr val="0070C0"/>
              </a:buClr>
              <a:defRPr/>
            </a:pPr>
            <a:r>
              <a:rPr lang="en-US" dirty="0" smtClean="0"/>
              <a:t>Online Exam Voucher Code</a:t>
            </a:r>
            <a:endParaRPr lang="en-US" dirty="0"/>
          </a:p>
          <a:p>
            <a:pPr lvl="1">
              <a:buClr>
                <a:srgbClr val="0070C0"/>
              </a:buClr>
              <a:defRPr/>
            </a:pPr>
            <a:endParaRPr lang="en-US" dirty="0" smtClean="0"/>
          </a:p>
          <a:p>
            <a:pPr marL="1017270" lvl="1" indent="-742950">
              <a:buFont typeface="+mj-lt"/>
              <a:buAutoNum type="arabicPeriod"/>
              <a:defRPr/>
            </a:pPr>
            <a:endParaRPr lang="en-US" dirty="0" smtClean="0"/>
          </a:p>
        </p:txBody>
      </p:sp>
      <p:pic>
        <p:nvPicPr>
          <p:cNvPr id="9" name="Picture 6" descr="\\.psf\Home\Pictures\Microsoft Clip Organizer\j04339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1394460" cy="14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\\.psf\Home\Pictures\Microsoft Clip Organizer\j0433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1394460" cy="14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458200" cy="6354341"/>
          </a:xfrm>
          <a:prstGeom prst="rect">
            <a:avLst/>
          </a:prstGeom>
        </p:spPr>
      </p:pic>
      <p:sp>
        <p:nvSpPr>
          <p:cNvPr id="452614" name="Oval 6"/>
          <p:cNvSpPr>
            <a:spLocks noChangeArrowheads="1"/>
          </p:cNvSpPr>
          <p:nvPr/>
        </p:nvSpPr>
        <p:spPr bwMode="auto">
          <a:xfrm>
            <a:off x="228600" y="2209800"/>
            <a:ext cx="1363884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408174"/>
            <a:ext cx="8659793" cy="5432052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038600" y="2667000"/>
            <a:ext cx="24384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9407" y="2634642"/>
            <a:ext cx="24384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066" y="5638800"/>
            <a:ext cx="87689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Students will be advised to go online prior to their exam date and</a:t>
            </a:r>
            <a:r>
              <a:rPr lang="en-US" sz="2800" b="1" dirty="0">
                <a:solidFill>
                  <a:srgbClr val="0070C0"/>
                </a:solidFill>
              </a:rPr>
              <a:t> c</a:t>
            </a:r>
            <a:r>
              <a:rPr lang="en-US" sz="2800" b="1" dirty="0" smtClean="0">
                <a:solidFill>
                  <a:srgbClr val="0070C0"/>
                </a:solidFill>
              </a:rPr>
              <a:t>reate their </a:t>
            </a:r>
            <a:r>
              <a:rPr lang="en-US" sz="2800" b="1" dirty="0" err="1" smtClean="0">
                <a:solidFill>
                  <a:srgbClr val="0070C0"/>
                </a:solidFill>
              </a:rPr>
              <a:t>ServSafe</a:t>
            </a:r>
            <a:r>
              <a:rPr lang="en-US" sz="2800" b="1" dirty="0" smtClean="0">
                <a:solidFill>
                  <a:srgbClr val="0070C0"/>
                </a:solidFill>
              </a:rPr>
              <a:t> account.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34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460"/>
          <a:stretch/>
        </p:blipFill>
        <p:spPr>
          <a:xfrm>
            <a:off x="76200" y="533400"/>
            <a:ext cx="8991600" cy="527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84" t="9985" r="52565" b="36895"/>
          <a:stretch/>
        </p:blipFill>
        <p:spPr>
          <a:xfrm>
            <a:off x="152400" y="1143000"/>
            <a:ext cx="8880028" cy="4953000"/>
          </a:xfrm>
          <a:prstGeom prst="rect">
            <a:avLst/>
          </a:prstGeom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600200" y="4038600"/>
            <a:ext cx="39624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Under </a:t>
            </a:r>
            <a:r>
              <a:rPr lang="en-US" sz="3400" dirty="0" smtClean="0">
                <a:solidFill>
                  <a:srgbClr val="0070C0"/>
                </a:solidFill>
              </a:rPr>
              <a:t>New User</a:t>
            </a:r>
            <a:endParaRPr lang="en-US" sz="3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1172808"/>
            <a:ext cx="8267700" cy="42862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0" y="5791200"/>
            <a:ext cx="8915400" cy="71596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smtClean="0"/>
              <a:t>Click on </a:t>
            </a:r>
            <a:r>
              <a:rPr lang="en-US" sz="3400" smtClean="0">
                <a:solidFill>
                  <a:srgbClr val="0070C0"/>
                </a:solidFill>
              </a:rPr>
              <a:t>Create New Profile</a:t>
            </a:r>
            <a:endParaRPr lang="en-US" sz="3400" dirty="0" smtClean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00600" y="3086100"/>
            <a:ext cx="23622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10400" y="4876800"/>
            <a:ext cx="1524000" cy="58225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643" r="7630" b="42720"/>
          <a:stretch/>
        </p:blipFill>
        <p:spPr>
          <a:xfrm>
            <a:off x="381000" y="838200"/>
            <a:ext cx="8151813" cy="4952999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600200" y="3810000"/>
            <a:ext cx="2057400" cy="1447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3321"/>
            <a:ext cx="6748463" cy="6331779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438400" y="5943600"/>
            <a:ext cx="838200" cy="68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077075" cy="397192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954193" y="3229645"/>
            <a:ext cx="2516529" cy="20235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79271" y="3033471"/>
            <a:ext cx="1752600" cy="2077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Must complete the following two steps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2" y="1262062"/>
            <a:ext cx="8667592" cy="265747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629400" y="3276600"/>
            <a:ext cx="1143000" cy="39013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7508"/>
            <a:ext cx="7077075" cy="397192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948405" y="3352800"/>
            <a:ext cx="3156995" cy="16697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79271" y="3033471"/>
            <a:ext cx="1752600" cy="2077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chemeClr val="tx2"/>
                </a:solidFill>
                <a:latin typeface="Calibri" panose="020F0502020204030204" pitchFamily="34" charset="0"/>
              </a:rPr>
              <a:t>Must complete the following two steps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9502"/>
            <a:ext cx="7658100" cy="315277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66800" y="3092143"/>
            <a:ext cx="1143000" cy="39013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333" r="20001" b="43048"/>
          <a:stretch/>
        </p:blipFill>
        <p:spPr>
          <a:xfrm>
            <a:off x="3886200" y="3482277"/>
            <a:ext cx="411480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5823395" cy="6177423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943600" y="6172200"/>
            <a:ext cx="1143000" cy="39013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919287"/>
            <a:ext cx="7972425" cy="301942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66800" y="4114800"/>
            <a:ext cx="3276600" cy="54253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38200"/>
            <a:ext cx="7077075" cy="3971925"/>
          </a:xfrm>
          <a:prstGeom prst="rect">
            <a:avLst/>
          </a:prstGeom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057400" y="4076158"/>
            <a:ext cx="4343400" cy="73396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5626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Student enters their Exam Access Code or Exam Voucher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609600"/>
            <a:ext cx="365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Student verifies the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Examinee Personal Information</a:t>
            </a:r>
          </a:p>
          <a:p>
            <a:pPr algn="ctr"/>
            <a:r>
              <a:rPr lang="en-US" sz="1500" b="1" dirty="0" smtClean="0">
                <a:solidFill>
                  <a:schemeClr val="tx2"/>
                </a:solidFill>
                <a:latin typeface="+mj-lt"/>
              </a:rPr>
              <a:t>(this is exactly how their name will appear on their certificate.)</a:t>
            </a:r>
          </a:p>
          <a:p>
            <a:pPr algn="ctr"/>
            <a:endParaRPr lang="en-US" sz="28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Student enters optional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Demographic Information. 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Proctor enters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Proctor Access Code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nd clicks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Start Exam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1" y="304800"/>
            <a:ext cx="5029200" cy="605457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572000" y="4800600"/>
            <a:ext cx="914402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40625" y="3124200"/>
            <a:ext cx="1950575" cy="147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15912" y="762000"/>
            <a:ext cx="792264" cy="171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Under </a:t>
            </a:r>
            <a:r>
              <a:rPr lang="en-US" sz="3400" dirty="0" smtClean="0">
                <a:solidFill>
                  <a:srgbClr val="0070C0"/>
                </a:solidFill>
              </a:rPr>
              <a:t>New User Registration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81577" y="3276600"/>
            <a:ext cx="3281423" cy="277336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Complete the </a:t>
            </a:r>
            <a:r>
              <a:rPr lang="en-US" sz="3400" dirty="0" smtClean="0">
                <a:solidFill>
                  <a:srgbClr val="0070C0"/>
                </a:solidFill>
              </a:rPr>
              <a:t>User Information</a:t>
            </a:r>
          </a:p>
          <a:p>
            <a:r>
              <a:rPr lang="en-US" sz="3400" dirty="0" smtClean="0"/>
              <a:t>Then click </a:t>
            </a:r>
            <a:r>
              <a:rPr lang="en-US" sz="3400" dirty="0" smtClean="0">
                <a:solidFill>
                  <a:srgbClr val="0070C0"/>
                </a:solidFill>
              </a:rPr>
              <a:t>Save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53947"/>
            <a:ext cx="3805177" cy="4693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693" y="5654691"/>
            <a:ext cx="3745707" cy="852471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72000" y="6216674"/>
            <a:ext cx="614423" cy="336526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029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The exam is not auto-timed. 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Procto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r must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monitor the time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, and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stop the exam after 2 hours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229225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400" y="19050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When the two (2) hours is up, or the student finishes their review, re-enter the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Proctor Access Code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and close the exam.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56007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818" y="6477000"/>
            <a:ext cx="1714500" cy="2476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910318" y="5610225"/>
            <a:ext cx="914402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914400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A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Pass/Fail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Message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will display for the student. </a:t>
            </a:r>
          </a:p>
          <a:p>
            <a:pPr algn="ctr"/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They may print a copy for their records.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4800600" cy="46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18" y="1600200"/>
            <a:ext cx="706755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Proctors must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log in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to grade the online exam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33400" y="3733800"/>
            <a:ext cx="1676400" cy="34237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68655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Monitor or Submit Online Exam Session for Grading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7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Under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View Exam Session Status 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View Progress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13108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Under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Exam Session Information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51" y="58013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  <a:latin typeface="+mj-lt"/>
              </a:rPr>
              <a:t>Click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Grade Exam Session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71222"/>
            <a:ext cx="5257800" cy="49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Cheating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6096000" cy="48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Illness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6057901" cy="47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Emergencies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13" y="533400"/>
            <a:ext cx="5973861" cy="46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562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Restroom Break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64" y="457200"/>
            <a:ext cx="5978936" cy="4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Under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>
                <a:solidFill>
                  <a:srgbClr val="0070C0"/>
                </a:solidFill>
              </a:rPr>
              <a:t> Food Protection Manager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5867400"/>
            <a:ext cx="7696201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rgbClr val="0070C0"/>
                </a:solidFill>
              </a:rPr>
              <a:t>Registered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>
                <a:solidFill>
                  <a:srgbClr val="0070C0"/>
                </a:solidFill>
              </a:rPr>
              <a:t> Proctor </a:t>
            </a:r>
            <a:r>
              <a:rPr lang="en-US" sz="3400" dirty="0"/>
              <a:t>c</a:t>
            </a:r>
            <a:r>
              <a:rPr lang="en-US" sz="3400" dirty="0" smtClean="0"/>
              <a:t>lick </a:t>
            </a:r>
            <a:r>
              <a:rPr lang="en-US" sz="3400" dirty="0" smtClean="0">
                <a:solidFill>
                  <a:srgbClr val="0070C0"/>
                </a:solidFill>
              </a:rPr>
              <a:t>Apply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33475"/>
            <a:ext cx="8105775" cy="4409688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174365" y="4038600"/>
            <a:ext cx="614423" cy="336526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Contact Information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71800" y="24384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9AC21"/>
              </a:buClr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Elizabeth Sheffield</a:t>
            </a: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9AC21"/>
              </a:buClr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chemeClr val="accent2"/>
                </a:solidFill>
              </a:rPr>
              <a:t>Florida Restaurant and Lodging Association</a:t>
            </a: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9AC21"/>
              </a:buClr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2400" kern="0" dirty="0" smtClean="0">
                <a:solidFill>
                  <a:schemeClr val="accent2"/>
                </a:solidFill>
              </a:rPr>
              <a:t>850</a:t>
            </a:r>
            <a:r>
              <a:rPr lang="en-US" sz="2400" kern="0" dirty="0" smtClean="0">
                <a:solidFill>
                  <a:schemeClr val="accent2"/>
                </a:solidFill>
                <a:latin typeface="+mn-lt"/>
              </a:rPr>
              <a:t>) 224-2250 x236</a:t>
            </a:r>
            <a:endParaRPr lang="en-US" sz="2400" kern="0" dirty="0">
              <a:solidFill>
                <a:schemeClr val="accent2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9AC21"/>
              </a:buClr>
              <a:buFont typeface="Wingdings" pitchFamily="2" charset="2"/>
              <a:buNone/>
              <a:defRPr/>
            </a:pPr>
            <a:r>
              <a:rPr lang="en-US" sz="2400" kern="0" dirty="0" smtClean="0">
                <a:solidFill>
                  <a:srgbClr val="00B0F0"/>
                </a:solidFill>
                <a:hlinkClick r:id="rId3"/>
              </a:rPr>
              <a:t>elizabeth@frla.org</a:t>
            </a:r>
            <a:endParaRPr lang="en-US" sz="2400" kern="0" dirty="0">
              <a:solidFill>
                <a:srgbClr val="00B0F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9AC21"/>
              </a:buClr>
              <a:buFont typeface="Wingdings" pitchFamily="2" charset="2"/>
              <a:buNone/>
              <a:defRPr/>
            </a:pPr>
            <a:endParaRPr lang="en-US" sz="2800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4876800"/>
            <a:ext cx="41402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Under </a:t>
            </a:r>
            <a:r>
              <a:rPr lang="en-US" sz="3400" dirty="0">
                <a:solidFill>
                  <a:srgbClr val="0070C0"/>
                </a:solidFill>
              </a:rPr>
              <a:t>B</a:t>
            </a:r>
            <a:r>
              <a:rPr lang="en-US" sz="3400" dirty="0" smtClean="0">
                <a:solidFill>
                  <a:srgbClr val="0070C0"/>
                </a:solidFill>
              </a:rPr>
              <a:t>ecome A </a:t>
            </a:r>
            <a:r>
              <a:rPr lang="en-US" sz="3400" dirty="0" err="1" smtClean="0">
                <a:solidFill>
                  <a:srgbClr val="0070C0"/>
                </a:solidFill>
              </a:rPr>
              <a:t>ServSafe</a:t>
            </a:r>
            <a:r>
              <a:rPr lang="en-US" sz="3400" dirty="0" smtClean="0">
                <a:solidFill>
                  <a:srgbClr val="0070C0"/>
                </a:solidFill>
              </a:rPr>
              <a:t> Registered Proctor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5867400"/>
            <a:ext cx="3657601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C</a:t>
            </a:r>
            <a:r>
              <a:rPr lang="en-US" sz="3400" dirty="0" smtClean="0"/>
              <a:t>lick </a:t>
            </a:r>
            <a:r>
              <a:rPr lang="en-US" sz="3400" dirty="0" smtClean="0">
                <a:solidFill>
                  <a:srgbClr val="0070C0"/>
                </a:solidFill>
              </a:rPr>
              <a:t>Get Started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86" y="990600"/>
            <a:ext cx="5434314" cy="5014417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422967" y="3172213"/>
            <a:ext cx="1143000" cy="437374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Notice there are three (3) steps </a:t>
            </a:r>
          </a:p>
          <a:p>
            <a:r>
              <a:rPr lang="en-US" sz="2000" b="1" dirty="0" smtClean="0">
                <a:latin typeface="+mj-lt"/>
              </a:rPr>
              <a:t>to complete</a:t>
            </a:r>
            <a:endParaRPr lang="en-US" sz="20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172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Popup </a:t>
            </a:r>
            <a:r>
              <a:rPr lang="en-US" sz="3400" dirty="0" smtClean="0">
                <a:solidFill>
                  <a:srgbClr val="0070C0"/>
                </a:solidFill>
              </a:rPr>
              <a:t>Confirm Role Selection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867400"/>
            <a:ext cx="8382001" cy="68580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C</a:t>
            </a:r>
            <a:r>
              <a:rPr lang="en-US" sz="3400" dirty="0" smtClean="0"/>
              <a:t>lick </a:t>
            </a:r>
            <a:r>
              <a:rPr lang="en-US" sz="3400" dirty="0" smtClean="0">
                <a:solidFill>
                  <a:srgbClr val="0070C0"/>
                </a:solidFill>
              </a:rPr>
              <a:t>Yes, </a:t>
            </a:r>
            <a:r>
              <a:rPr lang="en-US" sz="3400" dirty="0" smtClean="0"/>
              <a:t>unless you are also an instructor/trainer/teacher</a:t>
            </a:r>
            <a:endParaRPr lang="en-US" sz="34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666875"/>
            <a:ext cx="6048375" cy="3143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328044" y="2882878"/>
            <a:ext cx="990600" cy="172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Popup </a:t>
            </a:r>
            <a:r>
              <a:rPr lang="en-US" sz="3400" dirty="0" smtClean="0">
                <a:solidFill>
                  <a:srgbClr val="0070C0"/>
                </a:solidFill>
              </a:rPr>
              <a:t>Confirm Role Selection, </a:t>
            </a:r>
            <a:r>
              <a:rPr lang="en-US" sz="3400" dirty="0"/>
              <a:t>Click </a:t>
            </a:r>
            <a:r>
              <a:rPr lang="en-US" sz="3400" dirty="0">
                <a:solidFill>
                  <a:srgbClr val="0070C0"/>
                </a:solidFill>
              </a:rPr>
              <a:t>Step </a:t>
            </a:r>
            <a:r>
              <a:rPr lang="en-US" sz="3400" dirty="0" smtClean="0">
                <a:solidFill>
                  <a:srgbClr val="0070C0"/>
                </a:solidFill>
              </a:rPr>
              <a:t>1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0" y="5867400"/>
            <a:ext cx="6934201" cy="68580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Then click to begin the </a:t>
            </a:r>
            <a:r>
              <a:rPr lang="en-US" sz="3400" dirty="0" smtClean="0">
                <a:solidFill>
                  <a:srgbClr val="0070C0"/>
                </a:solidFill>
              </a:rPr>
              <a:t>Proctor Tutorial and Quiz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35" t="22599" r="4888" b="1289"/>
          <a:stretch/>
        </p:blipFill>
        <p:spPr>
          <a:xfrm>
            <a:off x="762000" y="990600"/>
            <a:ext cx="4217502" cy="289559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4800" y="1284171"/>
            <a:ext cx="609600" cy="6914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343400"/>
            <a:ext cx="5218040" cy="13715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048000" y="4704094"/>
            <a:ext cx="609600" cy="6914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Start the online </a:t>
            </a:r>
            <a:r>
              <a:rPr lang="en-US" sz="3400" dirty="0" smtClean="0">
                <a:solidFill>
                  <a:srgbClr val="0070C0"/>
                </a:solidFill>
              </a:rPr>
              <a:t>Tutorial</a:t>
            </a:r>
            <a:endParaRPr lang="en-US" sz="3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612035"/>
            <a:ext cx="8305801" cy="941165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You will need to click next </a:t>
            </a:r>
          </a:p>
          <a:p>
            <a:r>
              <a:rPr lang="en-US" sz="3400" dirty="0" smtClean="0">
                <a:solidFill>
                  <a:srgbClr val="0070C0"/>
                </a:solidFill>
              </a:rPr>
              <a:t>		to proceed to the next screen.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77" y="1131770"/>
            <a:ext cx="2808885" cy="2297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85" y="2667000"/>
            <a:ext cx="3733800" cy="29450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92274" y="4446394"/>
            <a:ext cx="990600" cy="884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10846</TotalTime>
  <Words>491</Words>
  <Application>Microsoft Office PowerPoint</Application>
  <PresentationFormat>On-screen Show (4:3)</PresentationFormat>
  <Paragraphs>96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Equity</vt:lpstr>
      <vt:lpstr>PowerPoint Presentation</vt:lpstr>
      <vt:lpstr>Registering to become a ServSafe Online Proctor</vt:lpstr>
      <vt:lpstr>Under New User</vt:lpstr>
      <vt:lpstr>Under New User Registration</vt:lpstr>
      <vt:lpstr>Under ServSafe Food Protection Manager</vt:lpstr>
      <vt:lpstr>Under Become A ServSafe Registered Proctor</vt:lpstr>
      <vt:lpstr>Popup Confirm Role Selection</vt:lpstr>
      <vt:lpstr>Popup Confirm Role Selection, Click Step 1</vt:lpstr>
      <vt:lpstr>Start the online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Scheduling a ServSafe Online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to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dcook</dc:creator>
  <cp:lastModifiedBy>Amy Parker</cp:lastModifiedBy>
  <cp:revision>462</cp:revision>
  <dcterms:created xsi:type="dcterms:W3CDTF">2010-03-16T22:31:11Z</dcterms:created>
  <dcterms:modified xsi:type="dcterms:W3CDTF">2014-05-09T12:41:58Z</dcterms:modified>
</cp:coreProperties>
</file>