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9" r:id="rId3"/>
    <p:sldId id="283" r:id="rId4"/>
    <p:sldId id="261" r:id="rId5"/>
    <p:sldId id="264" r:id="rId6"/>
    <p:sldId id="265" r:id="rId7"/>
    <p:sldId id="287" r:id="rId8"/>
    <p:sldId id="286" r:id="rId9"/>
    <p:sldId id="285" r:id="rId10"/>
    <p:sldId id="288" r:id="rId11"/>
    <p:sldId id="289" r:id="rId12"/>
    <p:sldId id="290" r:id="rId13"/>
    <p:sldId id="266" r:id="rId14"/>
    <p:sldId id="267" r:id="rId15"/>
    <p:sldId id="268" r:id="rId16"/>
    <p:sldId id="291" r:id="rId17"/>
    <p:sldId id="269" r:id="rId18"/>
    <p:sldId id="281" r:id="rId19"/>
    <p:sldId id="270" r:id="rId20"/>
    <p:sldId id="271" r:id="rId21"/>
    <p:sldId id="272" r:id="rId22"/>
    <p:sldId id="282" r:id="rId23"/>
    <p:sldId id="275" r:id="rId24"/>
    <p:sldId id="274" r:id="rId25"/>
    <p:sldId id="284" r:id="rId26"/>
    <p:sldId id="276" r:id="rId27"/>
    <p:sldId id="277" r:id="rId28"/>
    <p:sldId id="278" r:id="rId29"/>
    <p:sldId id="263" r:id="rId3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rienne Weil" initials="AW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259"/>
    <a:srgbClr val="163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87834" autoAdjust="0"/>
  </p:normalViewPr>
  <p:slideViewPr>
    <p:cSldViewPr snapToGrid="0" snapToObjects="1">
      <p:cViewPr>
        <p:scale>
          <a:sx n="80" d="100"/>
          <a:sy n="80" d="100"/>
        </p:scale>
        <p:origin x="15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74" d="100"/>
          <a:sy n="74" d="100"/>
        </p:scale>
        <p:origin x="-2640" y="-3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94845-FDE9-450D-B23F-70B6843E68C6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B642B-D212-48EB-A945-4F5A1EE5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66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07AE64BC-2F1D-443E-88A7-29943209A54E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38304687-E9C1-4EA5-B20B-8CFAD4CD38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5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88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COA requirements</a:t>
            </a:r>
            <a:r>
              <a:rPr lang="en-US" baseline="0" dirty="0"/>
              <a:t> is for the student’s employer to check off certain work competencies. Students must complete 52 of the 75 competencies.</a:t>
            </a:r>
          </a:p>
          <a:p>
            <a:r>
              <a:rPr lang="en-US" baseline="0" dirty="0"/>
              <a:t>The Checklist can be downloaded here. You can also contact us to email you a copy.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3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COA requirements</a:t>
            </a:r>
            <a:r>
              <a:rPr lang="en-US" baseline="0" dirty="0"/>
              <a:t> is for the student’s employer to check off certain work competencies. Students must complete 52 of the 75 competencies.</a:t>
            </a:r>
          </a:p>
          <a:p>
            <a:r>
              <a:rPr lang="en-US" baseline="0" dirty="0"/>
              <a:t>The Checklist can be downloaded here. You can also contact us to email you a copy.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06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can track their COA progress 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0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 STUDENT WILL SEE: </a:t>
            </a:r>
          </a:p>
          <a:p>
            <a:endParaRPr lang="en-US" dirty="0"/>
          </a:p>
          <a:p>
            <a:r>
              <a:rPr lang="en-US" dirty="0"/>
              <a:t>This student has passed both exams and has entered all required work experience hours </a:t>
            </a:r>
          </a:p>
          <a:p>
            <a:endParaRPr lang="en-US" dirty="0"/>
          </a:p>
          <a:p>
            <a:r>
              <a:rPr lang="en-US" dirty="0"/>
              <a:t>Student records are connected to the educator who administered their most recent exam</a:t>
            </a:r>
          </a:p>
          <a:p>
            <a:endParaRPr lang="en-US" dirty="0"/>
          </a:p>
          <a:p>
            <a:r>
              <a:rPr lang="en-US" dirty="0"/>
              <a:t>Please Note: To change school or educator, students should contact their state ProStart Coordinator.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05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 student is entering required work experience hours:</a:t>
            </a:r>
          </a:p>
          <a:p>
            <a:endParaRPr lang="en-US" dirty="0"/>
          </a:p>
          <a:p>
            <a:pPr marL="228234" indent="-228234">
              <a:buAutoNum type="alphaLcPeriod"/>
            </a:pPr>
            <a:r>
              <a:rPr lang="en-US" dirty="0"/>
              <a:t>There is no limit to the number of jobs a student may enter. Hypothetically, 400</a:t>
            </a:r>
            <a:r>
              <a:rPr lang="en-US" baseline="0" dirty="0"/>
              <a:t> jobs of one hour each could be entered.</a:t>
            </a:r>
            <a:endParaRPr lang="en-US" dirty="0"/>
          </a:p>
          <a:p>
            <a:pPr marL="228234" indent="-228234">
              <a:buAutoNum type="alphaLcPeriod"/>
            </a:pPr>
            <a:r>
              <a:rPr lang="en-US" dirty="0"/>
              <a:t>“Jobs” may be paid,  unpaid/school enterprise or unpaid service/volunteer work.</a:t>
            </a:r>
          </a:p>
          <a:p>
            <a:pPr marL="228234" indent="-228234">
              <a:buAutoNum type="alphaLcPeriod"/>
            </a:pPr>
            <a:r>
              <a:rPr lang="en-US" dirty="0"/>
              <a:t>THERE MUST BE a start and stop date for the work</a:t>
            </a:r>
            <a:r>
              <a:rPr lang="en-US" baseline="0" dirty="0"/>
              <a:t> experience:</a:t>
            </a:r>
            <a:endParaRPr lang="en-US" dirty="0"/>
          </a:p>
          <a:p>
            <a:pPr marL="684703" lvl="1" indent="-228234">
              <a:buAutoNum type="alphaLcPeriod"/>
            </a:pPr>
            <a:r>
              <a:rPr lang="en-US" dirty="0"/>
              <a:t>This does not mean the</a:t>
            </a:r>
            <a:r>
              <a:rPr lang="en-US" baseline="0" dirty="0"/>
              <a:t> student must </a:t>
            </a:r>
            <a:r>
              <a:rPr lang="en-US" dirty="0"/>
              <a:t>stop working at the job, it just means he/she stops recording hours for ProStart.</a:t>
            </a:r>
          </a:p>
          <a:p>
            <a:pPr marL="228234" indent="-228234">
              <a:buAutoNum type="alphaLcPeriod"/>
            </a:pPr>
            <a:r>
              <a:rPr lang="en-US" dirty="0"/>
              <a:t>A brief description of job responsibilities is required.</a:t>
            </a:r>
            <a:r>
              <a:rPr lang="en-US" baseline="0" dirty="0"/>
              <a:t> For instance: “general back of the house,” “”</a:t>
            </a:r>
            <a:r>
              <a:rPr lang="en-US" baseline="0" dirty="0" err="1"/>
              <a:t>Garde</a:t>
            </a:r>
            <a:r>
              <a:rPr lang="en-US" baseline="0" dirty="0"/>
              <a:t> Manger,” “dishwasher,” “front of the house general duties,” “assisted chef at benefit dinner,” etc.</a:t>
            </a:r>
            <a:endParaRPr lang="en-US" dirty="0"/>
          </a:p>
          <a:p>
            <a:pPr marL="228234" indent="-228234">
              <a:buAutoNum type="alphaLcPeriod"/>
            </a:pPr>
            <a:r>
              <a:rPr lang="en-US" dirty="0"/>
              <a:t>A company name and address are required: for school enterprise, the “company” would be the school/program </a:t>
            </a:r>
            <a:r>
              <a:rPr lang="en-US" baseline="0" dirty="0"/>
              <a:t> catering program or school restaurant etc. For service, the company would be the organization.</a:t>
            </a:r>
            <a:endParaRPr lang="en-US" dirty="0"/>
          </a:p>
          <a:p>
            <a:pPr marL="228234" indent="-228234">
              <a:buAutoNum type="alphaLcPeriod"/>
            </a:pPr>
            <a:r>
              <a:rPr lang="en-US" dirty="0"/>
              <a:t>Students MUST enter either an email address or phone number for the mentor</a:t>
            </a:r>
            <a:r>
              <a:rPr lang="en-US" baseline="0" dirty="0"/>
              <a:t> or </a:t>
            </a:r>
            <a:r>
              <a:rPr lang="en-US" dirty="0"/>
              <a:t>supervisor.</a:t>
            </a:r>
          </a:p>
          <a:p>
            <a:pPr marL="684703" lvl="1" indent="-228234">
              <a:buAutoNum type="alphaLcPeriod"/>
            </a:pPr>
            <a:endParaRPr lang="en-US" dirty="0"/>
          </a:p>
          <a:p>
            <a:pPr marL="456468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32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EDUCATORS:</a:t>
            </a:r>
          </a:p>
          <a:p>
            <a:endParaRPr lang="en-US" dirty="0"/>
          </a:p>
          <a:p>
            <a:r>
              <a:rPr lang="en-US" dirty="0"/>
              <a:t>Educators must register to manage COA applications and access exams</a:t>
            </a:r>
          </a:p>
          <a:p>
            <a:endParaRPr lang="en-US" dirty="0"/>
          </a:p>
          <a:p>
            <a:r>
              <a:rPr lang="en-US" dirty="0"/>
              <a:t>After the educator creates a profile, in order for access as a ProStart Educator to be granted,</a:t>
            </a:r>
            <a:r>
              <a:rPr lang="en-US" baseline="0" dirty="0"/>
              <a:t> </a:t>
            </a:r>
            <a:r>
              <a:rPr lang="en-US" dirty="0"/>
              <a:t> the state ProStart Coordinator must approve</a:t>
            </a:r>
            <a:r>
              <a:rPr lang="en-US" baseline="0" dirty="0"/>
              <a:t> the educator</a:t>
            </a:r>
            <a:r>
              <a:rPr lang="en-US" dirty="0"/>
              <a:t> registration. It can take 2-3 days after creation of a profile for access to be granted.</a:t>
            </a:r>
          </a:p>
          <a:p>
            <a:r>
              <a:rPr lang="en-US" dirty="0"/>
              <a:t>Best Practice: ProStart educators should create a profile early in the school year and should take some time to become familiar with the website—both the public spaces and those</a:t>
            </a:r>
            <a:r>
              <a:rPr lang="en-US" baseline="0" dirty="0"/>
              <a:t> available only to ProStart educators.</a:t>
            </a:r>
          </a:p>
          <a:p>
            <a:r>
              <a:rPr lang="en-US" baseline="0" dirty="0"/>
              <a:t>A requirement of Full ProStart Programs is they are registered as a ProStart Educator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84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registration</a:t>
            </a:r>
            <a:r>
              <a:rPr lang="en-US" baseline="0" dirty="0"/>
              <a:t> has been confirmed, the teacher can login to the website. Under the Programs and Scholarships tab, click on Educator Services to access to the COA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77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NOTE the new section under</a:t>
            </a:r>
            <a:r>
              <a:rPr lang="en-US" baseline="0" dirty="0"/>
              <a:t> </a:t>
            </a:r>
            <a:r>
              <a:rPr lang="en-US" dirty="0"/>
              <a:t>Educator Services:  “Manage COAs”</a:t>
            </a:r>
          </a:p>
          <a:p>
            <a:endParaRPr lang="en-US" dirty="0"/>
          </a:p>
          <a:p>
            <a:r>
              <a:rPr lang="en-US" dirty="0"/>
              <a:t>Best Practice: “Help Documents” under “Manage Exam Session” are VERY helpful.</a:t>
            </a:r>
            <a:r>
              <a:rPr lang="en-US" baseline="0" dirty="0"/>
              <a:t> Become familiar with them prior to exam day.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09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Educators can search for any student at</a:t>
            </a:r>
            <a:r>
              <a:rPr lang="en-US" baseline="0" dirty="0"/>
              <a:t> the school </a:t>
            </a:r>
            <a:r>
              <a:rPr lang="en-US" dirty="0"/>
              <a:t>to see the status of a student’s COA application.</a:t>
            </a:r>
          </a:p>
          <a:p>
            <a:endParaRPr lang="en-US" dirty="0"/>
          </a:p>
          <a:p>
            <a:r>
              <a:rPr lang="en-US" dirty="0"/>
              <a:t>Remember: COA applications are connected to the educator who administered the student’s most recent exam.  That means the record for a student</a:t>
            </a:r>
          </a:p>
          <a:p>
            <a:r>
              <a:rPr lang="en-US" dirty="0"/>
              <a:t>who</a:t>
            </a:r>
            <a:r>
              <a:rPr lang="en-US" baseline="0" dirty="0"/>
              <a:t> took Level One—and that exam—from Teacher John Doe and is now enrolled in Level 2 with Teacher Mary Jones will be attached to Teacher John Doe. Once this student</a:t>
            </a:r>
          </a:p>
          <a:p>
            <a:r>
              <a:rPr lang="en-US" baseline="0" dirty="0"/>
              <a:t>takes the Level Two exam from Mary Jones, the student’s records will be attached to her.</a:t>
            </a:r>
          </a:p>
          <a:p>
            <a:endParaRPr lang="en-US" baseline="0" dirty="0"/>
          </a:p>
          <a:p>
            <a:r>
              <a:rPr lang="en-US" baseline="0" dirty="0"/>
              <a:t>You can change the year, start and end months. FYI the End Month defaults to June . . 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06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in addition to documenting 400 hours of experience through the new online system students must still submit signed work experience checklist(s) to the teacher for approval </a:t>
            </a:r>
          </a:p>
          <a:p>
            <a:endParaRPr lang="en-US" dirty="0"/>
          </a:p>
          <a:p>
            <a:r>
              <a:rPr lang="en-US" dirty="0"/>
              <a:t>Must have “sign off” on a total of  52</a:t>
            </a:r>
            <a:r>
              <a:rPr lang="en-US" baseline="0" dirty="0"/>
              <a:t> of the </a:t>
            </a:r>
            <a:r>
              <a:rPr lang="en-US" dirty="0"/>
              <a:t>75 Competencies.</a:t>
            </a:r>
            <a:r>
              <a:rPr lang="en-US" baseline="0" dirty="0"/>
              <a:t> The Checklist has space for 3 supervisors to sign; but a student may submit multiple checklists, each signed by only one supervisor/mentor.</a:t>
            </a:r>
          </a:p>
          <a:p>
            <a:endParaRPr lang="en-US" baseline="0" dirty="0"/>
          </a:p>
          <a:p>
            <a:r>
              <a:rPr lang="en-US" baseline="0" dirty="0"/>
              <a:t>Remember: class “labs”  and practice for competition do not count for competencies or for work experience hours.</a:t>
            </a:r>
            <a:endParaRPr lang="en-US" dirty="0"/>
          </a:p>
          <a:p>
            <a:endParaRPr lang="en-US" dirty="0"/>
          </a:p>
          <a:p>
            <a:r>
              <a:rPr lang="en-US" dirty="0"/>
              <a:t> None of this has changed.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8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38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 must examine and confirm work experience documentation (pay stubs, letters from supervisor, signed forms etc.)</a:t>
            </a:r>
          </a:p>
          <a:p>
            <a:endParaRPr lang="en-US" dirty="0"/>
          </a:p>
          <a:p>
            <a:r>
              <a:rPr lang="en-US" dirty="0"/>
              <a:t>Teachers must also examine the signed</a:t>
            </a:r>
            <a:r>
              <a:rPr lang="en-US" baseline="0" dirty="0"/>
              <a:t> Work Experience Checklist to confirm </a:t>
            </a:r>
            <a:r>
              <a:rPr lang="en-US" dirty="0"/>
              <a:t>that 52/75 competencies have been reached.</a:t>
            </a:r>
          </a:p>
          <a:p>
            <a:endParaRPr lang="en-US" dirty="0"/>
          </a:p>
          <a:p>
            <a:r>
              <a:rPr lang="en-US" dirty="0"/>
              <a:t>Teachers should send all of the documentation for each student to the FRLAEF: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Proof</a:t>
            </a:r>
            <a:r>
              <a:rPr lang="en-US" baseline="0" dirty="0"/>
              <a:t> of at least 400 foodservice industry work hours (check stub or letter/memo/email from employer stating hours worked)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Completed Work Experience Checklist (should be signed by mentor)</a:t>
            </a:r>
          </a:p>
          <a:p>
            <a:endParaRPr lang="en-US" dirty="0"/>
          </a:p>
          <a:p>
            <a:r>
              <a:rPr lang="en-US" dirty="0"/>
              <a:t>If documentation</a:t>
            </a:r>
            <a:r>
              <a:rPr lang="en-US" baseline="0" dirty="0"/>
              <a:t> for hours is missing or the competencies achieved don’t total 52, the COA application will be considered Pending.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32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State ProStart C</a:t>
            </a:r>
            <a:r>
              <a:rPr lang="en-US" dirty="0"/>
              <a:t>oordinator will be notified whenever an educator has approved a COA application. A sample of the Coordinator email is shown here.</a:t>
            </a:r>
          </a:p>
          <a:p>
            <a:endParaRPr lang="en-US" dirty="0"/>
          </a:p>
          <a:p>
            <a:r>
              <a:rPr lang="en-US" dirty="0"/>
              <a:t>After reviewing and confirming the documentation, the state</a:t>
            </a:r>
            <a:r>
              <a:rPr lang="en-US" baseline="0" dirty="0"/>
              <a:t> ProStart C</a:t>
            </a:r>
            <a:r>
              <a:rPr lang="en-US" dirty="0"/>
              <a:t>oordinator may approve a student’s COA application </a:t>
            </a:r>
          </a:p>
          <a:p>
            <a:endParaRPr lang="en-US" dirty="0"/>
          </a:p>
          <a:p>
            <a:r>
              <a:rPr lang="en-US" dirty="0"/>
              <a:t>Once the Coordinator approves an application, the COA will be awarded and </a:t>
            </a:r>
            <a:r>
              <a:rPr lang="en-US" b="1" dirty="0"/>
              <a:t>mailed directly to the student using the address that student has in</a:t>
            </a:r>
            <a:r>
              <a:rPr lang="en-US" b="1" baseline="0" dirty="0"/>
              <a:t> his/her profile</a:t>
            </a:r>
          </a:p>
          <a:p>
            <a:endParaRPr lang="en-US" b="1" dirty="0"/>
          </a:p>
          <a:p>
            <a:r>
              <a:rPr lang="en-US" dirty="0"/>
              <a:t>Students will receive a reminder to check the address</a:t>
            </a:r>
            <a:r>
              <a:rPr lang="en-US" baseline="0" dirty="0"/>
              <a:t> in their profile before the COA is mailed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45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Coordinators also have the ability</a:t>
            </a:r>
            <a:r>
              <a:rPr lang="en-US" baseline="0" dirty="0"/>
              <a:t> to check on the status of COAs.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015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second email is sent to the student when a COA is ready to be shipped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6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new Certificate has a QR code, which can be scanned to</a:t>
            </a:r>
            <a:r>
              <a:rPr lang="en-US" baseline="0" dirty="0"/>
              <a:t> verify authenticity. It also contains information on how to verify authenticity online. </a:t>
            </a:r>
          </a:p>
          <a:p>
            <a:endParaRPr lang="en-US" baseline="0" dirty="0"/>
          </a:p>
          <a:p>
            <a:r>
              <a:rPr lang="en-US" baseline="0" dirty="0"/>
              <a:t>Note that verification is available only for COAs issued under the new, online process which went into effect September 12, 2014.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20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back of the new COA includes information for</a:t>
            </a:r>
            <a:r>
              <a:rPr lang="en-US" baseline="0" dirty="0"/>
              <a:t> prospective employers and post-secondary institutions on what it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80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after examining the documentation for a student’s COA application, the state ProStart Coordinator rejects the application the educator will be notified.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e</a:t>
            </a:r>
            <a:r>
              <a:rPr lang="en-US" dirty="0"/>
              <a:t>ducator should contact the coordinator to</a:t>
            </a:r>
            <a:r>
              <a:rPr lang="en-US" baseline="0" dirty="0"/>
              <a:t> learn why the application was rejected and what needs to happen for the Coordinator to approve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25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State</a:t>
            </a:r>
            <a:r>
              <a:rPr lang="en-US" baseline="0" dirty="0"/>
              <a:t> Restaurant Association </a:t>
            </a:r>
            <a:r>
              <a:rPr lang="en-US" dirty="0"/>
              <a:t>office must maintain all student documents related to COA applications for a minimum of 5 years.</a:t>
            </a:r>
          </a:p>
          <a:p>
            <a:endParaRPr lang="en-US" dirty="0"/>
          </a:p>
          <a:p>
            <a:r>
              <a:rPr lang="en-US" dirty="0"/>
              <a:t>NRAEF must conduct yearly audits of COA documentation. </a:t>
            </a:r>
          </a:p>
          <a:p>
            <a:endParaRPr lang="en-US" dirty="0"/>
          </a:p>
          <a:p>
            <a:r>
              <a:rPr lang="en-US" dirty="0"/>
              <a:t>Programs that are found in flagrant/repeated violation of documentation requirements may have the authority to approve COAs revoked.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442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Q&amp;A…</a:t>
            </a:r>
          </a:p>
          <a:p>
            <a:endParaRPr lang="en-US" dirty="0"/>
          </a:p>
          <a:p>
            <a:r>
              <a:rPr lang="en-US" dirty="0"/>
              <a:t>Watch the NRAEF website for FAQs</a:t>
            </a:r>
          </a:p>
          <a:p>
            <a:endParaRPr lang="en-US" dirty="0"/>
          </a:p>
          <a:p>
            <a:r>
              <a:rPr lang="en-US" dirty="0"/>
              <a:t>Best Practice: become familiar</a:t>
            </a:r>
            <a:r>
              <a:rPr lang="en-US" baseline="0" dirty="0"/>
              <a:t> with www.nraef.org</a:t>
            </a:r>
          </a:p>
          <a:p>
            <a:endParaRPr lang="en-US" baseline="0" dirty="0"/>
          </a:p>
          <a:p>
            <a:r>
              <a:rPr lang="en-US" baseline="0" dirty="0"/>
              <a:t>If teachers have a problem using the new process or have a question about it, the state ProStart Coordinator should be contacted. NRAEF will respond to questions only after the state Coordinator has been notified and has</a:t>
            </a:r>
          </a:p>
          <a:p>
            <a:r>
              <a:rPr lang="en-US" baseline="0" dirty="0"/>
              <a:t>requested assistance from NRAEF.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9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5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new online</a:t>
            </a:r>
            <a:r>
              <a:rPr lang="en-US" baseline="0" dirty="0"/>
              <a:t> COA system replaces the former paper-and-pen system. COAs can no longer be processed manually.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78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have more responsibility</a:t>
            </a:r>
            <a:r>
              <a:rPr lang="en-US" baseline="0" dirty="0"/>
              <a:t> for meeting the COA requirements under the new online system.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1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</a:t>
            </a:r>
            <a:r>
              <a:rPr lang="en-US" baseline="0" dirty="0"/>
              <a:t> under the Programs and Scholarships tab to</a:t>
            </a:r>
            <a:r>
              <a:rPr lang="en-US" dirty="0"/>
              <a:t> find general information,</a:t>
            </a:r>
            <a:r>
              <a:rPr lang="en-US" baseline="0" dirty="0"/>
              <a:t> </a:t>
            </a:r>
            <a:r>
              <a:rPr lang="en-US" dirty="0"/>
              <a:t>copies of forms and FAQs</a:t>
            </a:r>
          </a:p>
          <a:p>
            <a:endParaRPr lang="en-US" dirty="0"/>
          </a:p>
          <a:p>
            <a:r>
              <a:rPr lang="en-US" dirty="0"/>
              <a:t>Please Note: </a:t>
            </a:r>
            <a:r>
              <a:rPr lang="en-US" u="sng" dirty="0"/>
              <a:t>The new system considers passing the first exam as the application for a COA.</a:t>
            </a:r>
            <a:r>
              <a:rPr lang="en-US" dirty="0"/>
              <a:t> “Track COA Progress” will only show up once a student has passed his/her</a:t>
            </a:r>
            <a:r>
              <a:rPr lang="en-US" baseline="0" dirty="0"/>
              <a:t> initial</a:t>
            </a:r>
            <a:r>
              <a:rPr lang="en-US" dirty="0"/>
              <a:t> exam.  Remember: the FRMCA text</a:t>
            </a:r>
            <a:r>
              <a:rPr lang="en-US" baseline="0" dirty="0"/>
              <a:t> books are not sequential. Students may take Level 2 before taking Level 1.</a:t>
            </a:r>
            <a:endParaRPr lang="en-US" dirty="0"/>
          </a:p>
          <a:p>
            <a:endParaRPr lang="en-US" dirty="0"/>
          </a:p>
          <a:p>
            <a:r>
              <a:rPr lang="en-US" dirty="0"/>
              <a:t>If nothing shows up when a student clicks “Track COA Progress” it is likely that : </a:t>
            </a:r>
          </a:p>
          <a:p>
            <a:endParaRPr lang="en-US" dirty="0"/>
          </a:p>
          <a:p>
            <a:pPr marL="228234" indent="-228234">
              <a:buAutoNum type="alphaLcPeriod"/>
            </a:pPr>
            <a:r>
              <a:rPr lang="en-US" dirty="0"/>
              <a:t>The student has not registered</a:t>
            </a:r>
          </a:p>
          <a:p>
            <a:pPr marL="228234" indent="-228234">
              <a:buAutoNum type="alphaLcPeriod"/>
            </a:pPr>
            <a:r>
              <a:rPr lang="en-US" dirty="0"/>
              <a:t>The student has not signed in </a:t>
            </a:r>
          </a:p>
          <a:p>
            <a:pPr marL="228234" indent="-228234">
              <a:buAutoNum type="alphaLcPeriod"/>
            </a:pPr>
            <a:r>
              <a:rPr lang="en-US" dirty="0"/>
              <a:t>The</a:t>
            </a:r>
            <a:r>
              <a:rPr lang="en-US" baseline="0" dirty="0"/>
              <a:t> </a:t>
            </a:r>
            <a:r>
              <a:rPr lang="en-US" dirty="0"/>
              <a:t>student has</a:t>
            </a:r>
            <a:r>
              <a:rPr lang="en-US" baseline="0" dirty="0"/>
              <a:t> </a:t>
            </a:r>
            <a:r>
              <a:rPr lang="en-US" dirty="0"/>
              <a:t>not passed the initial exam</a:t>
            </a:r>
          </a:p>
          <a:p>
            <a:pPr marL="228234" indent="-228234">
              <a:buAutoNum type="alphaLcPeriod"/>
            </a:pPr>
            <a:r>
              <a:rPr lang="en-US" dirty="0"/>
              <a:t>More than three years has passed since the student took the initial exam. Exam</a:t>
            </a:r>
            <a:r>
              <a:rPr lang="en-US" baseline="0" dirty="0"/>
              <a:t> scores are valid for 3 years (that has not changed) so</a:t>
            </a:r>
            <a:endParaRPr lang="en-US" dirty="0"/>
          </a:p>
          <a:p>
            <a:r>
              <a:rPr lang="en-US" baseline="0" dirty="0"/>
              <a:t>     a</a:t>
            </a:r>
            <a:r>
              <a:rPr lang="en-US" dirty="0"/>
              <a:t> COA Application is valid for 3 years from the date of the initial examination</a:t>
            </a:r>
          </a:p>
          <a:p>
            <a:endParaRPr lang="en-US" dirty="0"/>
          </a:p>
          <a:p>
            <a:r>
              <a:rPr lang="en-US" dirty="0"/>
              <a:t>FRMCA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77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</a:t>
            </a:r>
            <a:r>
              <a:rPr lang="en-US" baseline="0" dirty="0"/>
              <a:t> m</a:t>
            </a:r>
            <a:r>
              <a:rPr lang="en-US" dirty="0"/>
              <a:t>ust register on the website.</a:t>
            </a:r>
          </a:p>
          <a:p>
            <a:endParaRPr lang="en-US" dirty="0"/>
          </a:p>
          <a:p>
            <a:r>
              <a:rPr lang="en-US" dirty="0"/>
              <a:t>We recommend all students register in the first few weeks of class. It is not recommended that students begin the registration</a:t>
            </a:r>
            <a:r>
              <a:rPr lang="en-US" baseline="0" dirty="0"/>
              <a:t> process on the day of their first exam!</a:t>
            </a:r>
          </a:p>
          <a:p>
            <a:endParaRPr lang="en-US" baseline="0" dirty="0"/>
          </a:p>
          <a:p>
            <a:r>
              <a:rPr lang="en-US" baseline="0" dirty="0"/>
              <a:t>Best Practice: Advise students to use their “legal name”—the one on their driver’s license or id—when creating a profile. The most frequent reason delay in processing a COA application </a:t>
            </a:r>
          </a:p>
          <a:p>
            <a:r>
              <a:rPr lang="en-US" baseline="0" dirty="0"/>
              <a:t>occurs when students have used different names on exams. If the score for the Level 1 exam is recorded for James Smith and the score for the Level 2 exam is recorded for Jim Smith, </a:t>
            </a:r>
          </a:p>
          <a:p>
            <a:r>
              <a:rPr lang="en-US" baseline="0" dirty="0"/>
              <a:t>the system treats the individual as two separate people with two un-linked records.</a:t>
            </a:r>
            <a:endParaRPr lang="en-US" dirty="0"/>
          </a:p>
          <a:p>
            <a:endParaRPr lang="en-US" dirty="0"/>
          </a:p>
          <a:p>
            <a:r>
              <a:rPr lang="en-US" dirty="0"/>
              <a:t>Best Practice: Have each student put his/her login information on an index card and give it to the teacher so a reminder is available for those</a:t>
            </a:r>
            <a:r>
              <a:rPr lang="en-US" baseline="0" dirty="0"/>
              <a:t> who might forget their login on testing day.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72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students have registered, they may check</a:t>
            </a:r>
            <a:r>
              <a:rPr lang="en-US" baseline="0" dirty="0"/>
              <a:t> exam scores and track their COA progress if they wish.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9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student</a:t>
            </a:r>
            <a:r>
              <a:rPr lang="en-US" baseline="0" dirty="0"/>
              <a:t> clicks on Check Scores, this page will appear. This student has taken and passed both FRMCA exams. The student may print a certificate</a:t>
            </a:r>
          </a:p>
          <a:p>
            <a:r>
              <a:rPr lang="en-US" baseline="0" dirty="0"/>
              <a:t>for their exams if they wish.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31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</a:t>
            </a:r>
            <a:r>
              <a:rPr lang="en-US" baseline="0" dirty="0"/>
              <a:t> can track their COA progress by clicking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4687-E9C1-4EA5-B20B-8CFAD4CD385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606180"/>
            <a:ext cx="8229600" cy="3300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ProStart-PPT-botto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516"/>
            <a:ext cx="9144000" cy="27294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486F59-566E-E741-B186-47D0E77D98A8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4E2B5C-C0CD-A54D-88A2-7BEF2867A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486F59-566E-E741-B186-47D0E77D98A8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4E2B5C-C0CD-A54D-88A2-7BEF2867A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486F59-566E-E741-B186-47D0E77D98A8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4E2B5C-C0CD-A54D-88A2-7BEF2867A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486F59-566E-E741-B186-47D0E77D98A8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4E2B5C-C0CD-A54D-88A2-7BEF2867A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486F59-566E-E741-B186-47D0E77D98A8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4E2B5C-C0CD-A54D-88A2-7BEF2867A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486F59-566E-E741-B186-47D0E77D98A8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4E2B5C-C0CD-A54D-88A2-7BEF2867A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486F59-566E-E741-B186-47D0E77D98A8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4E2B5C-C0CD-A54D-88A2-7BEF2867A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486F59-566E-E741-B186-47D0E77D98A8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4E2B5C-C0CD-A54D-88A2-7BEF2867A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486F59-566E-E741-B186-47D0E77D98A8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4E2B5C-C0CD-A54D-88A2-7BEF2867A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486F59-566E-E741-B186-47D0E77D98A8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4E2B5C-C0CD-A54D-88A2-7BEF2867A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802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95850"/>
            <a:ext cx="8229600" cy="4462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4" name="Picture 3" descr="ProStart-PPT-top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68312" cy="975427"/>
          </a:xfrm>
          <a:prstGeom prst="rect">
            <a:avLst/>
          </a:prstGeom>
        </p:spPr>
      </p:pic>
      <p:pic>
        <p:nvPicPr>
          <p:cNvPr id="5" name="Picture 4" descr="ProStart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940" y="149002"/>
            <a:ext cx="1772961" cy="8108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500" b="1" kern="1200">
          <a:solidFill>
            <a:srgbClr val="16378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ura@FRLA.org" TargetMode="External"/><Relationship Id="rId4" Type="http://schemas.openxmlformats.org/officeDocument/2006/relationships/hyperlink" Target="mailto:aparker@FRLA.or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raef-soci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/>
          <a:stretch/>
        </p:blipFill>
        <p:spPr>
          <a:xfrm>
            <a:off x="372073" y="5248930"/>
            <a:ext cx="405396" cy="1343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3149" y="4862784"/>
            <a:ext cx="3150154" cy="3861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@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ProStart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149" y="5309520"/>
            <a:ext cx="3302554" cy="3861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ProStartProgram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149" y="6210359"/>
            <a:ext cx="3302554" cy="3861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GoProStart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7957" y="5529830"/>
            <a:ext cx="7906043" cy="136105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r>
              <a:rPr lang="en-US" sz="3500" b="1" dirty="0">
                <a:solidFill>
                  <a:schemeClr val="bg1"/>
                </a:solidFill>
                <a:latin typeface="Arial"/>
                <a:cs typeface="Arial"/>
              </a:rPr>
              <a:t>ChooseRestaurants.org</a:t>
            </a:r>
          </a:p>
          <a:p>
            <a:pPr algn="r"/>
            <a:r>
              <a:rPr lang="en-US" sz="3500" b="1" dirty="0">
                <a:solidFill>
                  <a:schemeClr val="bg1"/>
                </a:solidFill>
                <a:latin typeface="Arial"/>
                <a:cs typeface="Arial"/>
              </a:rPr>
              <a:t>FRLA.org/educational-foundation/</a:t>
            </a:r>
            <a:endParaRPr lang="en-US" sz="35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149" y="5750139"/>
            <a:ext cx="3302554" cy="3861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ProStartProgram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12" descr="soci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7"/>
          <a:stretch/>
        </p:blipFill>
        <p:spPr>
          <a:xfrm>
            <a:off x="391123" y="4865319"/>
            <a:ext cx="373593" cy="392481"/>
          </a:xfrm>
          <a:prstGeom prst="rect">
            <a:avLst/>
          </a:prstGeom>
        </p:spPr>
      </p:pic>
      <p:pic>
        <p:nvPicPr>
          <p:cNvPr id="3" name="Picture 2" descr="ProSt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7" y="520151"/>
            <a:ext cx="7882128" cy="3604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03520" y="3383280"/>
            <a:ext cx="429065" cy="260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603587" y="1688123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04944" y="4511532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8542"/>
            <a:ext cx="9144000" cy="5715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165684" y="4695213"/>
            <a:ext cx="313783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59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03520" y="3383280"/>
            <a:ext cx="429065" cy="260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603587" y="1688123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04944" y="4511532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65684" y="4695213"/>
            <a:ext cx="313783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60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01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03520" y="3383280"/>
            <a:ext cx="429065" cy="260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603587" y="1688123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04944" y="4511532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8542"/>
            <a:ext cx="9144000" cy="5715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165684" y="5062965"/>
            <a:ext cx="313783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49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3826925" y="3699934"/>
            <a:ext cx="82296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658531" y="2976032"/>
            <a:ext cx="2454496" cy="1312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711" r="33553"/>
          <a:stretch/>
        </p:blipFill>
        <p:spPr>
          <a:xfrm>
            <a:off x="0" y="974781"/>
            <a:ext cx="5462336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711" t="19052" r="52632" b="20947"/>
          <a:stretch/>
        </p:blipFill>
        <p:spPr>
          <a:xfrm>
            <a:off x="5353606" y="1552074"/>
            <a:ext cx="3717757" cy="3429000"/>
          </a:xfrm>
          <a:prstGeom prst="rect">
            <a:avLst/>
          </a:prstGeom>
          <a:ln w="38100">
            <a:solidFill>
              <a:srgbClr val="162259"/>
            </a:solidFill>
          </a:ln>
        </p:spPr>
      </p:pic>
      <p:sp>
        <p:nvSpPr>
          <p:cNvPr id="4" name="Arc 3"/>
          <p:cNvSpPr/>
          <p:nvPr/>
        </p:nvSpPr>
        <p:spPr>
          <a:xfrm>
            <a:off x="2995863" y="2875547"/>
            <a:ext cx="1654022" cy="100485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gonal Stripe 5"/>
          <p:cNvSpPr/>
          <p:nvPr/>
        </p:nvSpPr>
        <p:spPr>
          <a:xfrm>
            <a:off x="3806861" y="2875547"/>
            <a:ext cx="1426876" cy="391027"/>
          </a:xfrm>
          <a:prstGeom prst="diagStripe">
            <a:avLst>
              <a:gd name="adj" fmla="val 40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iagonal Stripe 7"/>
          <p:cNvSpPr/>
          <p:nvPr/>
        </p:nvSpPr>
        <p:spPr>
          <a:xfrm>
            <a:off x="3826925" y="4403558"/>
            <a:ext cx="1406812" cy="216568"/>
          </a:xfrm>
          <a:prstGeom prst="diagStrip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68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066"/>
            <a:ext cx="8229600" cy="718241"/>
          </a:xfrm>
        </p:spPr>
        <p:txBody>
          <a:bodyPr/>
          <a:lstStyle/>
          <a:p>
            <a:r>
              <a:rPr lang="en-US" dirty="0"/>
              <a:t>Work Experience Hours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961" t="14320" r="33486" b="5396"/>
          <a:stretch/>
        </p:blipFill>
        <p:spPr>
          <a:xfrm>
            <a:off x="4023360" y="1669307"/>
            <a:ext cx="4663440" cy="4628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685" t="45579" r="55395" b="19053"/>
          <a:stretch/>
        </p:blipFill>
        <p:spPr>
          <a:xfrm>
            <a:off x="0" y="3176331"/>
            <a:ext cx="4114800" cy="25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36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8421"/>
          <a:stretch/>
        </p:blipFill>
        <p:spPr>
          <a:xfrm>
            <a:off x="0" y="1528010"/>
            <a:ext cx="9144000" cy="52337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58589" y="3613602"/>
            <a:ext cx="1576138" cy="389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387" r="8934" b="24842"/>
          <a:stretch/>
        </p:blipFill>
        <p:spPr>
          <a:xfrm>
            <a:off x="0" y="1461903"/>
            <a:ext cx="9052560" cy="50816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43789" y="5442402"/>
            <a:ext cx="1576138" cy="389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21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7355" b="17790"/>
          <a:stretch/>
        </p:blipFill>
        <p:spPr>
          <a:xfrm>
            <a:off x="0" y="1173069"/>
            <a:ext cx="9144000" cy="568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6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0305"/>
            <a:ext cx="8229600" cy="1143000"/>
          </a:xfrm>
        </p:spPr>
        <p:txBody>
          <a:bodyPr/>
          <a:lstStyle/>
          <a:p>
            <a:r>
              <a:rPr lang="en-US" dirty="0"/>
              <a:t>Workplace Checklist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99" y="1732543"/>
            <a:ext cx="4019402" cy="4987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486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8851"/>
            <a:ext cx="8229600" cy="4470307"/>
          </a:xfrm>
        </p:spPr>
        <p:txBody>
          <a:bodyPr/>
          <a:lstStyle/>
          <a:p>
            <a:r>
              <a:rPr lang="en-US" sz="6500" dirty="0"/>
              <a:t>The New COA Process</a:t>
            </a:r>
            <a:br>
              <a:rPr lang="en-US" dirty="0"/>
            </a:br>
            <a:r>
              <a:rPr lang="en-US" sz="2000"/>
              <a:t>Effective Fall </a:t>
            </a:r>
            <a:r>
              <a:rPr lang="en-US" sz="2000" dirty="0"/>
              <a:t>2014</a:t>
            </a:r>
            <a:br>
              <a:rPr lang="en-US" dirty="0"/>
            </a:br>
            <a:endParaRPr lang="en-US" sz="2000" b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04" y="2126915"/>
            <a:ext cx="3978011" cy="397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34526" y="1862220"/>
            <a:ext cx="26589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SCAN &amp; EMAIL</a:t>
            </a:r>
          </a:p>
          <a:p>
            <a:r>
              <a:rPr lang="en-US" dirty="0">
                <a:hlinkClick r:id="rId4"/>
              </a:rPr>
              <a:t>aparker@FRLA.org</a:t>
            </a:r>
            <a:endParaRPr lang="en-US" dirty="0"/>
          </a:p>
          <a:p>
            <a:r>
              <a:rPr lang="en-US" dirty="0">
                <a:hlinkClick r:id="rId5"/>
              </a:rPr>
              <a:t>laura@FRLA.org</a:t>
            </a:r>
            <a:endParaRPr lang="en-US" dirty="0"/>
          </a:p>
          <a:p>
            <a:endParaRPr lang="en-US" dirty="0"/>
          </a:p>
          <a:p>
            <a:r>
              <a:rPr lang="en-US" dirty="0"/>
              <a:t>MAIL</a:t>
            </a:r>
          </a:p>
          <a:p>
            <a:r>
              <a:rPr lang="en-US" dirty="0"/>
              <a:t>FRLAEF</a:t>
            </a:r>
          </a:p>
          <a:p>
            <a:r>
              <a:rPr lang="en-US" dirty="0"/>
              <a:t>PO Box 1779</a:t>
            </a:r>
          </a:p>
          <a:p>
            <a:r>
              <a:rPr lang="en-US" dirty="0"/>
              <a:t>Tallahassee, FL 32302</a:t>
            </a:r>
          </a:p>
          <a:p>
            <a:endParaRPr lang="en-US" dirty="0"/>
          </a:p>
          <a:p>
            <a:r>
              <a:rPr lang="en-US" dirty="0"/>
              <a:t>UPS/FEDEX</a:t>
            </a:r>
          </a:p>
          <a:p>
            <a:r>
              <a:rPr lang="en-US" dirty="0"/>
              <a:t>FRLAEF</a:t>
            </a:r>
          </a:p>
          <a:p>
            <a:r>
              <a:rPr lang="en-US" dirty="0"/>
              <a:t>ATTN: Amy Parker</a:t>
            </a:r>
          </a:p>
          <a:p>
            <a:r>
              <a:rPr lang="en-US" dirty="0"/>
              <a:t>230 S Adams St</a:t>
            </a:r>
          </a:p>
          <a:p>
            <a:r>
              <a:rPr lang="en-US" dirty="0"/>
              <a:t>Tallahassee, FL 32301</a:t>
            </a:r>
          </a:p>
        </p:txBody>
      </p:sp>
    </p:spTree>
    <p:extLst>
      <p:ext uri="{BB962C8B-B14F-4D97-AF65-F5344CB8AC3E}">
        <p14:creationId xmlns:p14="http://schemas.microsoft.com/office/powerpoint/2010/main" val="2804556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6" y="1201148"/>
            <a:ext cx="8656226" cy="565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23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292601" y="1651000"/>
            <a:ext cx="685800" cy="4233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60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46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4" y="1214677"/>
            <a:ext cx="8229514" cy="51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754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0400" y="3699933"/>
            <a:ext cx="880533" cy="27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 NEW FRONT AND BACK</a:t>
            </a:r>
          </a:p>
        </p:txBody>
      </p:sp>
      <p:pic>
        <p:nvPicPr>
          <p:cNvPr id="1026" name="Picture 2" descr="C:\Users\ppflieger\Desktop\COA Fro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125007"/>
            <a:ext cx="7346951" cy="570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882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pflieger\Desktop\COA B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068029"/>
            <a:ext cx="733425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23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3250"/>
            <a:ext cx="8229600" cy="4462150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</a:rPr>
              <a:t>REJECTED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3978805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944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68" y="1142999"/>
            <a:ext cx="5881169" cy="587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958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005763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raef-soci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/>
          <a:stretch/>
        </p:blipFill>
        <p:spPr>
          <a:xfrm>
            <a:off x="372073" y="5248930"/>
            <a:ext cx="405396" cy="1343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3149" y="4862784"/>
            <a:ext cx="3150154" cy="3861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@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ProStart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149" y="5309520"/>
            <a:ext cx="3302554" cy="3861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ProStartProgram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149" y="6210359"/>
            <a:ext cx="3302554" cy="3861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GoProStart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1116" y="5942582"/>
            <a:ext cx="5625684" cy="3861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/>
            <a:r>
              <a:rPr lang="en-US" sz="3500" b="1" dirty="0" err="1">
                <a:solidFill>
                  <a:schemeClr val="bg1"/>
                </a:solidFill>
                <a:latin typeface="Arial"/>
                <a:cs typeface="Arial"/>
              </a:rPr>
              <a:t>NRAEF.org</a:t>
            </a:r>
            <a:r>
              <a:rPr lang="en-US" sz="3500" b="1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3500" b="1" dirty="0" err="1">
                <a:solidFill>
                  <a:schemeClr val="bg1"/>
                </a:solidFill>
                <a:latin typeface="Arial"/>
                <a:cs typeface="Arial"/>
              </a:rPr>
              <a:t>ProStart</a:t>
            </a:r>
            <a:endParaRPr lang="en-US" sz="35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149" y="5750139"/>
            <a:ext cx="3302554" cy="3861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/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ProStartProgram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12" descr="soci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7"/>
          <a:stretch/>
        </p:blipFill>
        <p:spPr>
          <a:xfrm>
            <a:off x="391123" y="4865319"/>
            <a:ext cx="373593" cy="392481"/>
          </a:xfrm>
          <a:prstGeom prst="rect">
            <a:avLst/>
          </a:prstGeom>
        </p:spPr>
      </p:pic>
      <p:pic>
        <p:nvPicPr>
          <p:cNvPr id="3" name="Picture 2" descr="ProSt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7" y="520151"/>
            <a:ext cx="7882128" cy="36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7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New Process: What Changed?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sz="2800" dirty="0"/>
              <a:t>Changes:</a:t>
            </a:r>
          </a:p>
          <a:p>
            <a:pPr lvl="1"/>
            <a:r>
              <a:rPr lang="en-US" dirty="0"/>
              <a:t>Increased Capacity</a:t>
            </a:r>
          </a:p>
          <a:p>
            <a:pPr lvl="1"/>
            <a:r>
              <a:rPr lang="en-US" dirty="0"/>
              <a:t>Better, trackable Data</a:t>
            </a:r>
          </a:p>
          <a:p>
            <a:pPr lvl="1"/>
            <a:r>
              <a:rPr lang="en-US" dirty="0"/>
              <a:t>Streamlined process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endParaRPr lang="en-US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What Doesn’t Change:</a:t>
            </a:r>
          </a:p>
          <a:p>
            <a:pPr lvl="1"/>
            <a:r>
              <a:rPr lang="en-US" dirty="0"/>
              <a:t>Requirements</a:t>
            </a:r>
          </a:p>
          <a:p>
            <a:pPr lvl="2"/>
            <a:r>
              <a:rPr lang="en-US" sz="2000" dirty="0"/>
              <a:t>Pass both exams</a:t>
            </a:r>
          </a:p>
          <a:p>
            <a:pPr lvl="2"/>
            <a:r>
              <a:rPr lang="en-US" sz="2000" dirty="0"/>
              <a:t>Document 400 hours</a:t>
            </a:r>
          </a:p>
          <a:p>
            <a:pPr lvl="2"/>
            <a:r>
              <a:rPr lang="en-US" sz="2000" dirty="0"/>
              <a:t>Complete Work Experience Checklist</a:t>
            </a:r>
          </a:p>
          <a:p>
            <a:pPr lvl="1"/>
            <a:r>
              <a:rPr lang="en-US" dirty="0"/>
              <a:t>Exams</a:t>
            </a:r>
          </a:p>
          <a:p>
            <a:pPr lvl="2"/>
            <a:r>
              <a:rPr lang="en-US" sz="2000" dirty="0"/>
              <a:t>Paper and Online Acceptable</a:t>
            </a:r>
          </a:p>
          <a:p>
            <a:pPr lvl="1"/>
            <a:r>
              <a:rPr lang="en-US" dirty="0"/>
              <a:t>Timeline</a:t>
            </a:r>
          </a:p>
          <a:p>
            <a:pPr lvl="2"/>
            <a:r>
              <a:rPr lang="en-US" sz="2000" dirty="0"/>
              <a:t>Scores are valid for 3 years</a:t>
            </a:r>
          </a:p>
          <a:p>
            <a:pPr lvl="8"/>
            <a:endParaRPr lang="en-US" sz="1800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1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69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37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03520" y="3383280"/>
            <a:ext cx="429065" cy="260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03587" y="1688123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1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03520" y="3383280"/>
            <a:ext cx="429065" cy="260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603587" y="1688123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605"/>
            <a:ext cx="9144000" cy="5715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072597" y="4138554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03520" y="3383280"/>
            <a:ext cx="429065" cy="260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603587" y="1688123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72597" y="4138554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463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48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03520" y="3383280"/>
            <a:ext cx="429065" cy="260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603587" y="1688123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384"/>
            <a:ext cx="9144000" cy="5715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204944" y="4511532"/>
            <a:ext cx="998806" cy="5345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85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4073</TotalTime>
  <Words>1780</Words>
  <Application>Microsoft Office PowerPoint</Application>
  <PresentationFormat>On-screen Show (4:3)</PresentationFormat>
  <Paragraphs>198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The New COA Process Effective Fall 2014 </vt:lpstr>
      <vt:lpstr>The New Process: What Changed?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Experience Hours</vt:lpstr>
      <vt:lpstr>PowerPoint Presentation</vt:lpstr>
      <vt:lpstr>PowerPoint Presentation</vt:lpstr>
      <vt:lpstr>PowerPoint Presentation</vt:lpstr>
      <vt:lpstr>PowerPoint Presentation</vt:lpstr>
      <vt:lpstr>Workplace Checklist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</vt:vector>
  </TitlesOfParts>
  <Company>National Restaurant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Smith</dc:creator>
  <cp:lastModifiedBy>Amy Parker</cp:lastModifiedBy>
  <cp:revision>98</cp:revision>
  <cp:lastPrinted>2016-11-28T19:17:29Z</cp:lastPrinted>
  <dcterms:created xsi:type="dcterms:W3CDTF">2012-06-04T15:46:51Z</dcterms:created>
  <dcterms:modified xsi:type="dcterms:W3CDTF">2016-11-28T20:45:41Z</dcterms:modified>
</cp:coreProperties>
</file>